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9" r:id="rId4"/>
    <p:sldId id="258" r:id="rId5"/>
  </p:sldIdLst>
  <p:sldSz cx="12192000" cy="685800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631"/>
  </p:normalViewPr>
  <p:slideViewPr>
    <p:cSldViewPr snapToGrid="0" snapToObjects="1">
      <p:cViewPr varScale="1">
        <p:scale>
          <a:sx n="67" d="100"/>
          <a:sy n="67" d="100"/>
        </p:scale>
        <p:origin x="8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Reading &amp; Reflection Protocols                                    Compiled by John McCarthy, EdS                                            Twitter: @JMcCarthyEdS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***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Author of So All Can Learn: A Practical Guide to Differentiation                                                                                              *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08753D4-5AA0-DC4E-85C3-84482E347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86934"/>
      </p:ext>
    </p:extLst>
  </p:cSld>
  <p:clrMap bg1="lt1" tx1="dk1" bg2="lt2" tx2="dk2" accent1="accent1" accent2="accent2" accent3="accent3" accent4="accent4" accent5="accent5" accent6="accent6" hlink="hlink" folHlink="folHlink"/>
  <p:hf sldNum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Reading &amp; Reflection Protocols                                    Compiled by John McCarthy, EdS                                            Twitter: @JMcCarthyEdS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***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06675" y="914400"/>
            <a:ext cx="438785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40"/>
            <a:ext cx="7680960" cy="288036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Author of So All Can Learn: A Practical Guide to Differentiation                                                                                              *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DBC4EE7-B336-254D-A80D-9AD748F8D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84897"/>
      </p:ext>
    </p:extLst>
  </p:cSld>
  <p:clrMap bg1="lt1" tx1="dk1" bg2="lt2" tx2="dk2" accent1="accent1" accent2="accent2" accent3="accent3" accent4="accent4" accent5="accent5" accent6="accent6" hlink="hlink" folHlink="folHlink"/>
  <p:hf sldNum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Author of So All Can Learn: A Practical Guide to Differentiation                                                                                              * 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Reading &amp; Reflection Protocols                                    Compiled by John McCarthy, EdS                                            Twitter: @JMcCarthyEdS</a:t>
            </a:r>
          </a:p>
        </p:txBody>
      </p:sp>
    </p:spTree>
    <p:extLst>
      <p:ext uri="{BB962C8B-B14F-4D97-AF65-F5344CB8AC3E}">
        <p14:creationId xmlns:p14="http://schemas.microsoft.com/office/powerpoint/2010/main" val="553987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4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4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8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96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2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0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39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85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70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***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4EB27-1986-884A-BC3F-09FFC583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9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olreforminitiative.org/doc/save_last_word.pdf" TargetMode="External"/><Relationship Id="rId2" Type="http://schemas.openxmlformats.org/officeDocument/2006/relationships/hyperlink" Target="http://www.nsrfharmony.org/system/files/protocols/save_last_word_0.pdf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cation.nh.gov/spotlight/ccss/documents/say_something.pd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choolreforminitiative.org/doc/3_levels_text.p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Reading and </a:t>
            </a:r>
            <a:r>
              <a:rPr lang="en-US"/>
              <a:t>Reflection Protocols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</p:spTree>
    <p:extLst>
      <p:ext uri="{BB962C8B-B14F-4D97-AF65-F5344CB8AC3E}">
        <p14:creationId xmlns:p14="http://schemas.microsoft.com/office/powerpoint/2010/main" val="500775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1" y="60921"/>
          <a:ext cx="9143999" cy="6653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12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+mn-lt"/>
                        </a:rPr>
                        <a:t>Step</a:t>
                      </a: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+mn-lt"/>
                        </a:rPr>
                        <a:t>Save the Last Word for Me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1.</a:t>
                      </a: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1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Step 1: READ TEXT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Participants read the text and identify 2-3 passages that mean something to them: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X = Agree with the ideas of the passage.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! = New idea (Epiphany) from the passage.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? = Have a question about the passage, or as a result of the passage.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50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  <a:tabLst/>
                        <a:defRPr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2.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2000" b="1" i="0" u="none" strike="noStrike" cap="none" baseline="300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st</a:t>
                      </a:r>
                      <a:r>
                        <a:rPr lang="en-US" sz="20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Speaker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1. Read aloud the passage s/he has selected.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  <a:tabLst/>
                        <a:defRPr/>
                      </a:pPr>
                      <a:r>
                        <a:rPr lang="en-US" sz="2000" b="1" i="1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Other participants listen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50">
                <a:tc>
                  <a:txBody>
                    <a:bodyPr/>
                    <a:lstStyle/>
                    <a:p>
                      <a:pPr marL="457200" marR="0" lvl="0" indent="-457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3.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Each Participant</a:t>
                      </a:r>
                    </a:p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Say what s/he thinks about the passage (interpretation, connection to experiences, etc.)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  <a:tabLst/>
                        <a:defRPr/>
                      </a:pPr>
                      <a:r>
                        <a:rPr lang="en-US" sz="2000" b="1" i="1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Other participants listen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0" indent="-457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4.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  <a:tabLst/>
                        <a:defRPr/>
                      </a:pPr>
                      <a:r>
                        <a:rPr lang="en-US" sz="20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2000" b="1" i="0" u="none" strike="noStrike" cap="none" baseline="300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st</a:t>
                      </a:r>
                      <a:r>
                        <a:rPr lang="en-US" sz="20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Speaker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  <a:tabLst/>
                        <a:defRPr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Share the meaning the passage has for him/her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  <a:tabLst/>
                        <a:defRPr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   (interpretation, connection to experiences, etc.)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  <a:tabLst/>
                        <a:defRPr/>
                      </a:pPr>
                      <a:r>
                        <a:rPr lang="en-US" sz="2000" b="1" i="1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Other participants listen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0" indent="-457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5.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1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REPEAT</a:t>
                      </a:r>
                    </a:p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Repeat Steps 2-4 as each person takes a turn as the Speaker. 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6200000">
            <a:off x="-1795613" y="3261708"/>
            <a:ext cx="5438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School Reform Initiative</a:t>
            </a:r>
            <a:endParaRPr lang="en-US" dirty="0">
              <a:hlinkClick r:id="rId2"/>
            </a:endParaRPr>
          </a:p>
          <a:p>
            <a:r>
              <a:rPr lang="en-US" dirty="0">
                <a:hlinkClick r:id="rId3"/>
              </a:rPr>
              <a:t>http://www.schoolreforminitiative.org/doc/save_last_word.pdf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</p:spTree>
    <p:extLst>
      <p:ext uri="{BB962C8B-B14F-4D97-AF65-F5344CB8AC3E}">
        <p14:creationId xmlns:p14="http://schemas.microsoft.com/office/powerpoint/2010/main" val="202321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96626"/>
          <a:ext cx="9144000" cy="649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5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78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+mn-lt"/>
                        </a:rPr>
                        <a:t>Step</a:t>
                      </a: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+mn-lt"/>
                        </a:rPr>
                        <a:t>Say Something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1.</a:t>
                      </a: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1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Step 1: READ TEXT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Participants read the text and identify 2-3 passages that mean something to them: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X = Agree with the ideas of the passage.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! = New idea (Epiphany) from the passage.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? = Have a question about the passage, or as a result of the passage.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0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  <a:tabLst/>
                        <a:defRPr/>
                      </a:pPr>
                      <a:r>
                        <a:rPr lang="en-US" sz="22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2.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2200" b="1" i="0" u="none" strike="noStrike" cap="none" baseline="300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st</a:t>
                      </a:r>
                      <a:r>
                        <a:rPr lang="en-US" sz="22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Speaker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</a:pPr>
                      <a:r>
                        <a:rPr lang="en-US" sz="22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1. Read aloud the passage s/he has selected.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  <a:tabLst/>
                        <a:defRPr/>
                      </a:pPr>
                      <a:r>
                        <a:rPr lang="en-US" sz="22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2. Share the meaning the passage has for him/her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  <a:tabLst/>
                        <a:defRPr/>
                      </a:pPr>
                      <a:r>
                        <a:rPr lang="en-US" sz="22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   (interpretation, connection to experiences, etc.)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+mj-lt"/>
                        <a:buNone/>
                        <a:tabLst/>
                        <a:defRPr/>
                      </a:pPr>
                      <a:r>
                        <a:rPr lang="en-US" sz="2200" b="1" i="1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Other participants listen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50">
                <a:tc>
                  <a:txBody>
                    <a:bodyPr/>
                    <a:lstStyle/>
                    <a:p>
                      <a:pPr marL="457200" marR="0" lvl="0" indent="-457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3.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Each Participant</a:t>
                      </a:r>
                    </a:p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Say what s/he thinks about the passage (interpretation, connection to experiences, etc.)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  <a:tabLst/>
                        <a:defRPr/>
                      </a:pPr>
                      <a:r>
                        <a:rPr lang="en-US" sz="2200" b="1" i="1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Other participants listen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0" indent="-457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4.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1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REPEAT</a:t>
                      </a:r>
                    </a:p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200" b="0" i="0" u="none" strike="noStrike" cap="none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Repeat steps 2-3 as each person takes a turn as the Speaker..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6200000">
            <a:off x="-2353641" y="3122940"/>
            <a:ext cx="6159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New Hampshire Department of Education</a:t>
            </a:r>
          </a:p>
          <a:p>
            <a:r>
              <a:rPr lang="en-US" sz="1400" dirty="0">
                <a:hlinkClick r:id="rId2"/>
              </a:rPr>
              <a:t>http://www.education.nh.gov/spotlight/ccss/documents/say_something.pdf</a:t>
            </a:r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</p:spTree>
    <p:extLst>
      <p:ext uri="{BB962C8B-B14F-4D97-AF65-F5344CB8AC3E}">
        <p14:creationId xmlns:p14="http://schemas.microsoft.com/office/powerpoint/2010/main" val="860200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627556" y="90819"/>
          <a:ext cx="8940190" cy="6727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5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+mn-lt"/>
                        </a:rPr>
                        <a:t>Three Levels</a:t>
                      </a:r>
                      <a:r>
                        <a:rPr lang="en-US" sz="2000" baseline="0" dirty="0">
                          <a:latin typeface="+mn-lt"/>
                        </a:rPr>
                        <a:t> of Text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1" i="0" u="none" strike="noStrike" cap="none" baseline="0" dirty="0">
                          <a:solidFill>
                            <a:schemeClr val="lt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TIME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1" i="0" u="none" strike="noStrike" cap="none" baseline="0" dirty="0">
                          <a:solidFill>
                            <a:srgbClr val="FFFFFF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READ TEXT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FFFFFF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Participants read the text and identify 2-3 passages that mean something to them: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FFFFFF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X = Agree with the ideas of the passage.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FFFFFF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! = New idea (Epiphany) from the passage.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FFFFFF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? = Have a question about the passage, or as a result of the passage.</a:t>
                      </a: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FFFFFF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5 min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LEVEL 1</a:t>
                      </a:r>
                    </a:p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Read aloud the passage s/he has selected.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457200" marR="0" lvl="0" indent="-457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3 min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LEVEL 2</a:t>
                      </a:r>
                    </a:p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Say what s/he thinks about the passage (interpretation, connection to experiences, etc.)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LEVEL 3 </a:t>
                      </a:r>
                    </a:p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Say what s/he sees as the implications for his/her work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1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GROUP RESPONSE</a:t>
                      </a:r>
                    </a:p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The group reflects on what has been said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 min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7201">
                <a:tc>
                  <a:txBody>
                    <a:bodyPr/>
                    <a:lstStyle/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1" i="0" u="none" strike="noStrike" cap="none" baseline="0" dirty="0">
                          <a:solidFill>
                            <a:srgbClr val="FFFFFF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REPEAT</a:t>
                      </a:r>
                    </a:p>
                    <a:p>
                      <a:pPr marL="457200" marR="0" lvl="0" indent="-4572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FFFFFF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Repeat Levels 1-3 and group response for each participant.</a:t>
                      </a:r>
                    </a:p>
                  </a:txBody>
                  <a:tcPr marL="68588" marR="68588" marT="45725" marB="457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2000" b="0" i="0" u="none" strike="noStrike" cap="none" baseline="0" dirty="0">
                          <a:solidFill>
                            <a:srgbClr val="FFFFFF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15 min</a:t>
                      </a:r>
                    </a:p>
                  </a:txBody>
                  <a:tcPr marL="68588" marR="68588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6200000">
            <a:off x="-2384791" y="3105834"/>
            <a:ext cx="64099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School Reform Initiative</a:t>
            </a:r>
          </a:p>
          <a:p>
            <a:r>
              <a:rPr lang="en-US" dirty="0">
                <a:hlinkClick r:id="rId2"/>
              </a:rPr>
              <a:t>http://schoolreforminitiative.org/doc/3_levels_text.pdf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***</a:t>
            </a:r>
          </a:p>
        </p:txBody>
      </p:sp>
    </p:spTree>
    <p:extLst>
      <p:ext uri="{BB962C8B-B14F-4D97-AF65-F5344CB8AC3E}">
        <p14:creationId xmlns:p14="http://schemas.microsoft.com/office/powerpoint/2010/main" val="856386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533</Words>
  <Application>Microsoft Office PowerPoint</Application>
  <PresentationFormat>Widescreen</PresentationFormat>
  <Paragraphs>80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Reading and Reflection Protocols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and Reflection Protocols</dc:title>
  <dc:creator>John McCarthy</dc:creator>
  <cp:lastModifiedBy>John McCarthy</cp:lastModifiedBy>
  <cp:revision>10</cp:revision>
  <cp:lastPrinted>2019-09-30T22:42:17Z</cp:lastPrinted>
  <dcterms:created xsi:type="dcterms:W3CDTF">2016-09-01T18:26:06Z</dcterms:created>
  <dcterms:modified xsi:type="dcterms:W3CDTF">2019-09-30T22:42:52Z</dcterms:modified>
</cp:coreProperties>
</file>